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38"/>
  </p:notesMasterIdLst>
  <p:sldIdLst>
    <p:sldId id="256" r:id="rId3"/>
    <p:sldId id="262" r:id="rId4"/>
    <p:sldId id="258" r:id="rId5"/>
    <p:sldId id="331" r:id="rId6"/>
    <p:sldId id="259" r:id="rId7"/>
    <p:sldId id="287" r:id="rId8"/>
    <p:sldId id="282" r:id="rId9"/>
    <p:sldId id="297" r:id="rId10"/>
    <p:sldId id="298" r:id="rId11"/>
    <p:sldId id="265" r:id="rId12"/>
    <p:sldId id="302" r:id="rId13"/>
    <p:sldId id="329" r:id="rId14"/>
    <p:sldId id="303" r:id="rId15"/>
    <p:sldId id="316" r:id="rId16"/>
    <p:sldId id="317" r:id="rId17"/>
    <p:sldId id="318" r:id="rId18"/>
    <p:sldId id="330" r:id="rId19"/>
    <p:sldId id="320" r:id="rId20"/>
    <p:sldId id="319" r:id="rId21"/>
    <p:sldId id="321" r:id="rId22"/>
    <p:sldId id="307" r:id="rId23"/>
    <p:sldId id="308" r:id="rId24"/>
    <p:sldId id="309" r:id="rId25"/>
    <p:sldId id="310" r:id="rId26"/>
    <p:sldId id="324" r:id="rId27"/>
    <p:sldId id="325" r:id="rId28"/>
    <p:sldId id="299" r:id="rId29"/>
    <p:sldId id="300" r:id="rId30"/>
    <p:sldId id="301" r:id="rId31"/>
    <p:sldId id="267" r:id="rId32"/>
    <p:sldId id="326" r:id="rId33"/>
    <p:sldId id="284" r:id="rId34"/>
    <p:sldId id="328" r:id="rId35"/>
    <p:sldId id="285" r:id="rId36"/>
    <p:sldId id="311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F0502020204030203" pitchFamily="34" charset="77"/>
      <p:regular r:id="rId43"/>
      <p:bold r:id="rId44"/>
      <p:italic r:id="rId45"/>
      <p:boldItalic r:id="rId46"/>
    </p:embeddedFont>
    <p:embeddedFont>
      <p:font typeface="Oswald" pitchFamily="2" charset="77"/>
      <p:regular r:id="rId47"/>
      <p:bold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5"/>
    <p:restoredTop sz="94668"/>
  </p:normalViewPr>
  <p:slideViewPr>
    <p:cSldViewPr snapToGrid="0" snapToObjects="1">
      <p:cViewPr varScale="1">
        <p:scale>
          <a:sx n="158" d="100"/>
          <a:sy n="158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1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487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5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9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473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618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10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6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977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21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02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41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48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71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02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742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d566ac1d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d566ac1d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467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99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d566ac1d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d566ac1d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d566ac1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d566ac1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0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86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283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All graph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04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36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9127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39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7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52529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gRcZK0jRq_GusskbYgupXoLXdZ-89Jcg/view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gRcZK0jRq_GusskbYgupXoLXdZ-89Jcg/view?usp=sha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gRcZK0jRq_GusskbYgupXoLXdZ-89Jcg/view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ourabh.kumar.janghel@outlook.co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inkedin.com/in/sourabhkumarjanghe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92440" y="3812241"/>
            <a:ext cx="8959120" cy="1418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dirty="0"/>
              <a:t>BOB- MICROSOFT</a:t>
            </a:r>
            <a:br>
              <a:rPr lang="en-IN" dirty="0"/>
            </a:br>
            <a:r>
              <a:rPr lang="en-IN" dirty="0"/>
              <a:t>AUTOMATED CHEQUE PROCESSING</a:t>
            </a:r>
            <a:br>
              <a:rPr lang="en-IN" b="0" i="0" dirty="0">
                <a:solidFill>
                  <a:srgbClr val="D9D5D0"/>
                </a:solidFill>
                <a:effectLst/>
                <a:latin typeface="Lato" panose="020F0502020204030203" pitchFamily="34" charset="77"/>
              </a:rPr>
            </a:br>
            <a:br>
              <a:rPr lang="en-IN" b="0" dirty="0"/>
            </a:br>
            <a:endParaRPr lang="en-IN" b="0" dirty="0"/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C51FF617-4341-5A4A-9161-9D1A2209A24A}"/>
              </a:ext>
            </a:extLst>
          </p:cNvPr>
          <p:cNvSpPr txBox="1">
            <a:spLocks/>
          </p:cNvSpPr>
          <p:nvPr/>
        </p:nvSpPr>
        <p:spPr>
          <a:xfrm>
            <a:off x="6238959" y="4049899"/>
            <a:ext cx="5810082" cy="157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IN" sz="2000" dirty="0">
                <a:solidFill>
                  <a:schemeClr val="tx1"/>
                </a:solidFill>
              </a:rPr>
              <a:t>Sourabh Kumar </a:t>
            </a:r>
            <a:r>
              <a:rPr lang="en-IN" sz="2000" dirty="0" err="1">
                <a:solidFill>
                  <a:schemeClr val="tx1"/>
                </a:solidFill>
              </a:rPr>
              <a:t>Janghel</a:t>
            </a:r>
            <a:endParaRPr lang="en-IN" sz="2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Test cases and corresponding processed output file(s) along with the output time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5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8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Demo -Translation</a:t>
            </a:r>
            <a:endParaRPr sz="66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Please Find the Link of the demo </a:t>
            </a:r>
            <a:r>
              <a:rPr lang="en" sz="1800" dirty="0">
                <a:hlinkClick r:id="rId3"/>
              </a:rPr>
              <a:t>here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688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4449" y="4695725"/>
            <a:ext cx="1481792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Upload</a:t>
            </a: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BA2BB-B547-C440-99A9-9C30F94A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6241" y="1439465"/>
            <a:ext cx="7203306" cy="3545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4449" y="4695725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Optimization</a:t>
            </a: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5EE55-A83B-1F43-B6D8-91F255B8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3691" y="1649885"/>
            <a:ext cx="6608618" cy="32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0" y="5213533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Extraction</a:t>
            </a:r>
          </a:p>
          <a:p>
            <a:pPr marL="0" indent="0">
              <a:buNone/>
            </a:pPr>
            <a:endParaRPr lang="en-IN"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indent="0">
              <a:buNone/>
            </a:pPr>
            <a:endParaRPr sz="24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3CF96-0685-B24D-9EA8-1F8CABF7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4776" y="1605603"/>
            <a:ext cx="6719455" cy="33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927" y="4619064"/>
            <a:ext cx="2074776" cy="524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Translation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C3832-2955-154D-9706-C2C54FF9BD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67849" y="1686066"/>
            <a:ext cx="6772650" cy="33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45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Demo - Signature</a:t>
            </a:r>
            <a:endParaRPr sz="72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Please Find the Link of the demo </a:t>
            </a:r>
            <a:r>
              <a:rPr lang="en" sz="1800" dirty="0">
                <a:hlinkClick r:id="rId3"/>
              </a:rPr>
              <a:t>here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04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Signature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EB02C-E9A9-084C-A3C6-333C4C45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3625" y="1392638"/>
            <a:ext cx="7001955" cy="34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Masking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206DE-1BE9-0D46-A7D4-43912EB49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1260" y="1557845"/>
            <a:ext cx="7036775" cy="34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98729" y="1252266"/>
            <a:ext cx="7772400" cy="2882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 err="1">
                <a:solidFill>
                  <a:srgbClr val="002060"/>
                </a:solidFill>
              </a:rPr>
              <a:t>ChequeMate</a:t>
            </a:r>
            <a:br>
              <a:rPr lang="en" sz="9000" dirty="0"/>
            </a:br>
            <a:r>
              <a:rPr lang="en" sz="5400" dirty="0">
                <a:solidFill>
                  <a:srgbClr val="00B050"/>
                </a:solidFill>
              </a:rPr>
              <a:t>AI</a:t>
            </a:r>
            <a:r>
              <a:rPr lang="en" sz="5400" dirty="0"/>
              <a:t> vs. </a:t>
            </a:r>
            <a:r>
              <a:rPr lang="en" sz="5400" dirty="0">
                <a:solidFill>
                  <a:srgbClr val="FF0000"/>
                </a:solidFill>
              </a:rPr>
              <a:t>TAT</a:t>
            </a:r>
            <a:br>
              <a:rPr lang="en" sz="9000" dirty="0"/>
            </a:br>
            <a:r>
              <a:rPr lang="en" sz="4400" dirty="0"/>
              <a:t>The Story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82529" y="3887000"/>
            <a:ext cx="4804800" cy="4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Please Find the Link of the demo </a:t>
            </a:r>
            <a:r>
              <a:rPr lang="en" sz="1800" dirty="0">
                <a:hlinkClick r:id="rId3"/>
              </a:rPr>
              <a:t>here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10093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57626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1009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76263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-62346" y="4306060"/>
            <a:ext cx="2074776" cy="895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VIEW</a:t>
            </a:r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834BF-6DCA-A747-9966-238A1E82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51542" y="1560737"/>
            <a:ext cx="6976822" cy="34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1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 write-up on why your application /solution should be considered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6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069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73700" y="83169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3200" dirty="0"/>
              <a:t>Why the solution should be considered?</a:t>
            </a:r>
            <a:endParaRPr sz="32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241575" y="717918"/>
            <a:ext cx="7315200" cy="3748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324A"/>
                </a:solidFill>
              </a:rPr>
              <a:t>The below points can be considered for my submission:</a:t>
            </a:r>
            <a:endParaRPr sz="1200" dirty="0">
              <a:solidFill>
                <a:srgbClr val="28324A"/>
              </a:solidFill>
            </a:endParaRP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US" sz="1200" dirty="0">
                <a:solidFill>
                  <a:srgbClr val="28324A"/>
                </a:solidFill>
              </a:rPr>
              <a:t>A UI added to make the process of processing cheque easier which can be integrated with downstream systems</a:t>
            </a:r>
            <a:r>
              <a:rPr lang="en-US" sz="1200" dirty="0">
                <a:solidFill>
                  <a:srgbClr val="00B0F0"/>
                </a:solidFill>
              </a:rPr>
              <a:t>.[Ease of Use]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US" sz="1200" dirty="0">
                <a:solidFill>
                  <a:srgbClr val="28324A"/>
                </a:solidFill>
              </a:rPr>
              <a:t>Works well for Both Handwritten and Printed Images which contains noise</a:t>
            </a:r>
            <a:r>
              <a:rPr lang="en-US" sz="1200" dirty="0">
                <a:solidFill>
                  <a:srgbClr val="00B0F0"/>
                </a:solidFill>
              </a:rPr>
              <a:t>.[Robust]</a:t>
            </a:r>
          </a:p>
          <a:p>
            <a:pPr marL="247650" lvl="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Custom Processor Models to extract structured and unstructured text from the cheque(Azure Computer Vision OCR) without large datasets with good confidence</a:t>
            </a:r>
            <a:r>
              <a:rPr lang="en-IN" sz="1200" dirty="0">
                <a:solidFill>
                  <a:srgbClr val="00B0F0"/>
                </a:solidFill>
              </a:rPr>
              <a:t>.[Accurate]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Signature Identification and Verification using custom model and azure form recognizers with a custom YOLO v5 trained model on signature dataset with VGG vectors along with distance matching to verify signatures</a:t>
            </a:r>
            <a:r>
              <a:rPr lang="en-IN" sz="1200" dirty="0">
                <a:solidFill>
                  <a:srgbClr val="00B0F0"/>
                </a:solidFill>
              </a:rPr>
              <a:t>.[Offline Models]</a:t>
            </a:r>
          </a:p>
          <a:p>
            <a:pPr marL="247650" lvl="0" indent="-171450">
              <a:lnSpc>
                <a:spcPct val="115000"/>
              </a:lnSpc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Web Apps for hosting and running solution </a:t>
            </a:r>
            <a:r>
              <a:rPr lang="en-IN" sz="1200" dirty="0">
                <a:solidFill>
                  <a:srgbClr val="00B0F0"/>
                </a:solidFill>
              </a:rPr>
              <a:t>[Auto Scaling]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language translation layer to detect and translate languages</a:t>
            </a:r>
            <a:r>
              <a:rPr lang="en-IN" sz="1200" dirty="0">
                <a:solidFill>
                  <a:srgbClr val="00B0F0"/>
                </a:solidFill>
              </a:rPr>
              <a:t>.[Multi Language]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Masking of text from cheques to hide sensitive data after processing</a:t>
            </a:r>
            <a:r>
              <a:rPr lang="en-IN" sz="1200" dirty="0">
                <a:solidFill>
                  <a:srgbClr val="00B0F0"/>
                </a:solidFill>
              </a:rPr>
              <a:t>.[Privacy]</a:t>
            </a:r>
          </a:p>
          <a:p>
            <a:pPr marL="2476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FontTx/>
              <a:buChar char="-"/>
            </a:pPr>
            <a:r>
              <a:rPr lang="en-IN" sz="1200" dirty="0"/>
              <a:t>Azure Containers to store documents/images</a:t>
            </a:r>
            <a:r>
              <a:rPr lang="en-IN" sz="1200" dirty="0">
                <a:solidFill>
                  <a:srgbClr val="00B0F0"/>
                </a:solidFill>
              </a:rPr>
              <a:t>.[High Throughput Storage]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endParaRPr sz="1050" dirty="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scale-up in enterprise grade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4418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98500"/>
            <a:ext cx="7772400" cy="388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Solution </a:t>
            </a:r>
            <a:r>
              <a:rPr lang="en" sz="1800" dirty="0">
                <a:solidFill>
                  <a:schemeClr val="accent2"/>
                </a:solidFill>
              </a:rPr>
              <a:t>Can be </a:t>
            </a:r>
            <a:r>
              <a:rPr lang="en" sz="1800" dirty="0" err="1">
                <a:solidFill>
                  <a:schemeClr val="accent2"/>
                </a:solidFill>
              </a:rPr>
              <a:t>dockerised</a:t>
            </a:r>
            <a:r>
              <a:rPr lang="en" sz="1800" dirty="0">
                <a:solidFill>
                  <a:schemeClr val="accent2"/>
                </a:solidFill>
              </a:rPr>
              <a:t> and deployed as a HTTP Azure function or a Web App in azure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7391"/>
            <a:ext cx="7772400" cy="610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That’s a easy serverless way of running the solution on cloud</a:t>
            </a:r>
            <a:endParaRPr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9129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</a:t>
            </a:r>
            <a:r>
              <a:rPr lang="en" sz="4800" dirty="0">
                <a:solidFill>
                  <a:schemeClr val="accent2"/>
                </a:solidFill>
              </a:rPr>
              <a:t>% Scalable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902202"/>
            <a:ext cx="7772400" cy="54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AZURE </a:t>
            </a:r>
            <a:r>
              <a:rPr lang="en" sz="4800" dirty="0">
                <a:solidFill>
                  <a:schemeClr val="accent2"/>
                </a:solidFill>
              </a:rPr>
              <a:t>Functions &amp; Containers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369664"/>
            <a:ext cx="7772400" cy="90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n-IN" sz="1200" dirty="0"/>
              <a:t>instances of the Functions host are dynamically added and removed based on the number of incoming events.</a:t>
            </a:r>
          </a:p>
          <a:p>
            <a:pPr marL="171450" indent="-171450" algn="just">
              <a:buFontTx/>
              <a:buChar char="-"/>
            </a:pPr>
            <a:r>
              <a:rPr lang="en-IN" sz="1200" dirty="0"/>
              <a:t>Automatically scales based on demand using pre-warmed workers, which run applications with no delay after being idle, runs on more powerful instances, and connects to virtual networks</a:t>
            </a:r>
          </a:p>
          <a:p>
            <a:pPr marL="171450" indent="-171450" algn="just">
              <a:buFontTx/>
              <a:buChar char="-"/>
            </a:pPr>
            <a:endParaRPr sz="12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deploy in any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76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98500"/>
            <a:ext cx="7772400" cy="388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 Solution </a:t>
            </a:r>
            <a:r>
              <a:rPr lang="en" sz="1800" dirty="0">
                <a:solidFill>
                  <a:schemeClr val="accent2"/>
                </a:solidFill>
              </a:rPr>
              <a:t>Can be </a:t>
            </a:r>
            <a:r>
              <a:rPr lang="en" sz="1800" dirty="0" err="1">
                <a:solidFill>
                  <a:schemeClr val="accent2"/>
                </a:solidFill>
              </a:rPr>
              <a:t>dockerised</a:t>
            </a:r>
            <a:r>
              <a:rPr lang="en" sz="1800" dirty="0">
                <a:solidFill>
                  <a:schemeClr val="accent2"/>
                </a:solidFill>
              </a:rPr>
              <a:t> and deployed in any hosting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7391"/>
            <a:ext cx="7772400" cy="610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It can be hosted in both - </a:t>
            </a:r>
            <a:endParaRPr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9129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</a:t>
            </a:r>
            <a:r>
              <a:rPr lang="en" sz="4800" dirty="0">
                <a:solidFill>
                  <a:schemeClr val="accent2"/>
                </a:solidFill>
              </a:rPr>
              <a:t>% Portable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902202"/>
            <a:ext cx="7772400" cy="549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Cloud &amp; On-Premise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369664"/>
            <a:ext cx="7772400" cy="90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n-IN" sz="1200" dirty="0"/>
              <a:t>If we opt for an on-premise solution or a private cloud we will need to custom create the translation models and entity ex traction models.</a:t>
            </a:r>
          </a:p>
          <a:p>
            <a:pPr marL="171450" lvl="0" indent="-171450" algn="just">
              <a:buFontTx/>
              <a:buChar char="-"/>
            </a:pPr>
            <a:r>
              <a:rPr lang="en-IN" sz="1200" dirty="0"/>
              <a:t>For cloud if we shift to any cloud we can plug and play with the cloud offering services.</a:t>
            </a:r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5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Tools, Technology Stack (including the APIs consumed), and framework details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692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TECH STACK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3.9</a:t>
            </a:r>
            <a:endParaRPr lang="en-IN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APIs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App Service</a:t>
            </a:r>
          </a:p>
          <a:p>
            <a:pPr lvl="0" algn="r">
              <a:spcBef>
                <a:spcPts val="600"/>
              </a:spcBef>
              <a:spcAft>
                <a:spcPts val="600"/>
              </a:spcAft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Form Recognizer</a:t>
            </a:r>
          </a:p>
          <a:p>
            <a:pPr lvl="0" algn="r">
              <a:spcBef>
                <a:spcPts val="600"/>
              </a:spcBef>
              <a:spcAft>
                <a:spcPts val="600"/>
              </a:spcAft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Translator 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Containers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Cosmos DB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Torch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The algorithms / machine learning models that have been used in the Hackathon prototype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50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HELLO!</a:t>
            </a:r>
            <a:endParaRPr sz="1000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469359" y="2107263"/>
            <a:ext cx="6593700" cy="2270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Sourabh Kumar </a:t>
            </a:r>
            <a:r>
              <a:rPr lang="en" sz="3600" b="1" dirty="0" err="1"/>
              <a:t>Janghel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Presentation contains detailed representation of the POC submitted at </a:t>
            </a:r>
            <a:r>
              <a:rPr lang="en" dirty="0" err="1"/>
              <a:t>Techgig</a:t>
            </a:r>
            <a:r>
              <a:rPr lang="en" dirty="0"/>
              <a:t> for BOB Hackathon .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-IN" dirty="0"/>
              <a:t>s</a:t>
            </a:r>
            <a:r>
              <a:rPr lang="en" dirty="0" err="1"/>
              <a:t>ourabh.kumar.janghel@outlook.com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USED </a:t>
            </a:r>
            <a:r>
              <a:rPr lang="en-IN" dirty="0">
                <a:solidFill>
                  <a:schemeClr val="accent2"/>
                </a:solidFill>
              </a:rPr>
              <a:t>Algorithms</a:t>
            </a:r>
            <a:endParaRPr dirty="0"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2905041" y="740351"/>
            <a:ext cx="3139335" cy="3379946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48C3-DF00-EB49-819E-73E2A9EFB815}"/>
              </a:ext>
            </a:extLst>
          </p:cNvPr>
          <p:cNvSpPr txBox="1"/>
          <p:nvPr/>
        </p:nvSpPr>
        <p:spPr>
          <a:xfrm>
            <a:off x="3059835" y="1216299"/>
            <a:ext cx="1665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solidFill>
                  <a:schemeClr val="bg1"/>
                </a:solidFill>
              </a:rPr>
              <a:t>ImageHash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pdf2image</a:t>
            </a:r>
          </a:p>
          <a:p>
            <a:r>
              <a:rPr lang="en-IN" sz="1600" dirty="0">
                <a:solidFill>
                  <a:schemeClr val="bg1"/>
                </a:solidFill>
              </a:rPr>
              <a:t>signature-detect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94974-8D7E-134F-962A-B21E206CA706}"/>
              </a:ext>
            </a:extLst>
          </p:cNvPr>
          <p:cNvSpPr txBox="1"/>
          <p:nvPr/>
        </p:nvSpPr>
        <p:spPr>
          <a:xfrm>
            <a:off x="4910833" y="2764453"/>
            <a:ext cx="166510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>
                <a:solidFill>
                  <a:schemeClr val="bg1"/>
                </a:solidFill>
              </a:rPr>
              <a:t>numpy</a:t>
            </a:r>
            <a:r>
              <a:rPr lang="en-IN" sz="1050" dirty="0">
                <a:solidFill>
                  <a:schemeClr val="bg1"/>
                </a:solidFill>
              </a:rPr>
              <a:t> </a:t>
            </a:r>
          </a:p>
          <a:p>
            <a:r>
              <a:rPr lang="en-IN" sz="1050" dirty="0" err="1">
                <a:solidFill>
                  <a:schemeClr val="bg1"/>
                </a:solidFill>
              </a:rPr>
              <a:t>opencv</a:t>
            </a:r>
            <a:r>
              <a:rPr lang="en-IN" sz="1050" dirty="0">
                <a:solidFill>
                  <a:schemeClr val="bg1"/>
                </a:solidFill>
              </a:rPr>
              <a:t>-python </a:t>
            </a:r>
          </a:p>
          <a:p>
            <a:r>
              <a:rPr lang="en-IN" sz="1050" dirty="0">
                <a:solidFill>
                  <a:schemeClr val="bg1"/>
                </a:solidFill>
              </a:rPr>
              <a:t>Pillow </a:t>
            </a:r>
          </a:p>
          <a:p>
            <a:r>
              <a:rPr lang="en-IN" sz="1050" dirty="0" err="1">
                <a:solidFill>
                  <a:schemeClr val="bg1"/>
                </a:solidFill>
              </a:rPr>
              <a:t>imutils</a:t>
            </a:r>
            <a:endParaRPr lang="en-IN" sz="1050" dirty="0">
              <a:solidFill>
                <a:schemeClr val="bg1"/>
              </a:solidFill>
            </a:endParaRPr>
          </a:p>
          <a:p>
            <a:r>
              <a:rPr lang="en-IN" sz="1050" dirty="0" err="1">
                <a:solidFill>
                  <a:schemeClr val="bg1"/>
                </a:solidFill>
              </a:rPr>
              <a:t>tqdm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6E2C9-2DF0-E14B-B3A7-BC54E4DA8F30}"/>
              </a:ext>
            </a:extLst>
          </p:cNvPr>
          <p:cNvSpPr txBox="1"/>
          <p:nvPr/>
        </p:nvSpPr>
        <p:spPr>
          <a:xfrm>
            <a:off x="3357472" y="2963799"/>
            <a:ext cx="1553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azure-</a:t>
            </a:r>
            <a:r>
              <a:rPr lang="en-IN" sz="1000" dirty="0" err="1">
                <a:solidFill>
                  <a:schemeClr val="bg1"/>
                </a:solidFill>
              </a:rPr>
              <a:t>formrecognizer</a:t>
            </a:r>
            <a:endParaRPr lang="en-IN" sz="1000" dirty="0">
              <a:solidFill>
                <a:schemeClr val="bg1"/>
              </a:solidFill>
            </a:endParaRPr>
          </a:p>
          <a:p>
            <a:r>
              <a:rPr lang="en-IN" sz="1000" dirty="0">
                <a:solidFill>
                  <a:schemeClr val="bg1"/>
                </a:solidFill>
              </a:rPr>
              <a:t>azure-</a:t>
            </a:r>
            <a:r>
              <a:rPr lang="en-IN" sz="1000" dirty="0" err="1">
                <a:solidFill>
                  <a:schemeClr val="bg1"/>
                </a:solidFill>
              </a:rPr>
              <a:t>computervision</a:t>
            </a:r>
            <a:endParaRPr lang="en-IN" sz="1000" dirty="0">
              <a:solidFill>
                <a:schemeClr val="bg1"/>
              </a:solidFill>
            </a:endParaRPr>
          </a:p>
          <a:p>
            <a:r>
              <a:rPr lang="en-IN" sz="1000" dirty="0">
                <a:solidFill>
                  <a:schemeClr val="bg1"/>
                </a:solidFill>
              </a:rPr>
              <a:t>azure-translator</a:t>
            </a:r>
          </a:p>
          <a:p>
            <a:r>
              <a:rPr lang="en-IN" sz="1000" dirty="0">
                <a:solidFill>
                  <a:schemeClr val="bg1"/>
                </a:solidFill>
              </a:rPr>
              <a:t>azure-storage-blob </a:t>
            </a:r>
          </a:p>
          <a:p>
            <a:br>
              <a:rPr lang="en-IN" sz="1000" dirty="0">
                <a:solidFill>
                  <a:schemeClr val="bg1"/>
                </a:solidFill>
              </a:rPr>
            </a:b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F974B1-E702-044F-9161-F4EC9ADA0262}"/>
              </a:ext>
            </a:extLst>
          </p:cNvPr>
          <p:cNvSpPr txBox="1"/>
          <p:nvPr/>
        </p:nvSpPr>
        <p:spPr>
          <a:xfrm>
            <a:off x="5037879" y="1930104"/>
            <a:ext cx="6453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chemeClr val="bg1"/>
                </a:solidFill>
              </a:rPr>
              <a:t>Vgg16</a:t>
            </a:r>
          </a:p>
          <a:p>
            <a:r>
              <a:rPr lang="en-IN" sz="1050" dirty="0" err="1">
                <a:solidFill>
                  <a:schemeClr val="bg1"/>
                </a:solidFill>
              </a:rPr>
              <a:t>Yolo</a:t>
            </a:r>
            <a:r>
              <a:rPr lang="en-IN" sz="1050" dirty="0">
                <a:solidFill>
                  <a:schemeClr val="bg1"/>
                </a:solidFill>
              </a:rPr>
              <a:t> v5</a:t>
            </a:r>
          </a:p>
          <a:p>
            <a:endParaRPr lang="en-IN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Efforts 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How does the prototyping timeline looks like?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444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GANTT CHART</a:t>
            </a:r>
            <a:endParaRPr dirty="0"/>
          </a:p>
        </p:txBody>
      </p:sp>
      <p:sp>
        <p:nvSpPr>
          <p:cNvPr id="824" name="Google Shape;824;p4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825" name="Google Shape;825;p41"/>
          <p:cNvGraphicFramePr/>
          <p:nvPr>
            <p:extLst>
              <p:ext uri="{D42A27DB-BD31-4B8C-83A1-F6EECF244321}">
                <p14:modId xmlns:p14="http://schemas.microsoft.com/office/powerpoint/2010/main" val="1014925950"/>
              </p:ext>
            </p:extLst>
          </p:nvPr>
        </p:nvGraphicFramePr>
        <p:xfrm>
          <a:off x="392525" y="1488281"/>
          <a:ext cx="8382600" cy="26285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Dash UI Task 1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Backend Coding Task 2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Storage Task 3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Integration Task 4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Testing Task 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Deployment Task 6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Custom model Task 7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Demo Task 8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-IN" dirty="0"/>
              <a:t>a</a:t>
            </a:r>
            <a:r>
              <a:rPr lang="en" dirty="0" err="1"/>
              <a:t>rd</a:t>
            </a:r>
            <a:r>
              <a:rPr lang="en" dirty="0"/>
              <a:t> Questions &amp; Post </a:t>
            </a:r>
            <a:r>
              <a:rPr lang="en" dirty="0" err="1"/>
              <a:t>Hackthon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Ability to deploy in any environment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602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solution consists of all the necessary step required for automation and has a good confidence score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401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</a:p>
          <a:p>
            <a:pPr algn="r">
              <a:buClr>
                <a:schemeClr val="dk1"/>
              </a:buClr>
              <a:buSzPts val="1100"/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we have to use the solution without cloud there would be significant dev efforts required and the performance KPIs will change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solution can be used to replace the ongoing manual efforts and reduce cost.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cloud dependency for fin-tech solution is what needs to be explored in terms of encryption and security.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097148"/>
            <a:ext cx="6593700" cy="214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hlinkClick r:id="rId3"/>
              </a:rPr>
              <a:t>Email@s</a:t>
            </a:r>
            <a:r>
              <a:rPr lang="en" dirty="0">
                <a:hlinkClick r:id="rId3"/>
              </a:rPr>
              <a:t>ourabh.kumar.janghel@outlook.com</a:t>
            </a:r>
            <a:endParaRPr lang="en" dirty="0"/>
          </a:p>
          <a:p>
            <a:pPr marL="0" lvl="0" indent="0" algn="ctr">
              <a:buNone/>
            </a:pPr>
            <a:r>
              <a:rPr lang="en-IN" dirty="0" err="1"/>
              <a:t>LinkedIn@</a:t>
            </a:r>
            <a:r>
              <a:rPr lang="en-IN" dirty="0" err="1">
                <a:hlinkClick r:id="rId4"/>
              </a:rPr>
              <a:t>sourabhkumarjanghel</a:t>
            </a:r>
            <a:r>
              <a:rPr lang="en-IN" dirty="0"/>
              <a:t> </a:t>
            </a: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214700" y="57150"/>
            <a:ext cx="6593700" cy="42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The </a:t>
            </a:r>
            <a:r>
              <a:rPr lang="en" sz="8800" dirty="0">
                <a:solidFill>
                  <a:schemeClr val="tx2">
                    <a:lumMod val="50000"/>
                  </a:schemeClr>
                </a:solidFill>
              </a:rPr>
              <a:t>Past</a:t>
            </a:r>
            <a:r>
              <a:rPr lang="en" sz="8800" dirty="0"/>
              <a:t>!</a:t>
            </a:r>
            <a:br>
              <a:rPr lang="en" sz="8800" dirty="0"/>
            </a:br>
            <a:r>
              <a:rPr lang="en" sz="8800" dirty="0"/>
              <a:t>The </a:t>
            </a:r>
            <a:r>
              <a:rPr lang="en" sz="8800" dirty="0">
                <a:solidFill>
                  <a:schemeClr val="accent5">
                    <a:lumMod val="75000"/>
                  </a:schemeClr>
                </a:solidFill>
              </a:rPr>
              <a:t>Present</a:t>
            </a:r>
            <a:r>
              <a:rPr lang="en" sz="8800" dirty="0"/>
              <a:t>!</a:t>
            </a:r>
            <a:br>
              <a:rPr lang="en" sz="8800" dirty="0"/>
            </a:br>
            <a:r>
              <a:rPr lang="en" sz="8800" dirty="0"/>
              <a:t>The </a:t>
            </a:r>
            <a:r>
              <a:rPr lang="en" sz="8800" dirty="0">
                <a:solidFill>
                  <a:srgbClr val="002060"/>
                </a:solidFill>
              </a:rPr>
              <a:t>Future</a:t>
            </a:r>
            <a:r>
              <a:rPr lang="en" sz="8800" dirty="0"/>
              <a:t>!</a:t>
            </a:r>
            <a:endParaRPr sz="8800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Folded Corner 1">
            <a:extLst>
              <a:ext uri="{FF2B5EF4-FFF2-40B4-BE49-F238E27FC236}">
                <a16:creationId xmlns:a16="http://schemas.microsoft.com/office/drawing/2014/main" id="{38E9BE8E-C732-AD48-AE9C-8D9723458DB2}"/>
              </a:ext>
            </a:extLst>
          </p:cNvPr>
          <p:cNvSpPr/>
          <p:nvPr/>
        </p:nvSpPr>
        <p:spPr>
          <a:xfrm>
            <a:off x="4695825" y="295275"/>
            <a:ext cx="2800350" cy="102235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000" dirty="0"/>
          </a:p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Physical flow of cheques from one bank to another.</a:t>
            </a:r>
          </a:p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Very Large TAT,</a:t>
            </a:r>
          </a:p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Manual Efforts ~ 100%</a:t>
            </a:r>
          </a:p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Added Costs increase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0E22EA2F-4FFC-9D42-B19B-0B1D25166F25}"/>
              </a:ext>
            </a:extLst>
          </p:cNvPr>
          <p:cNvSpPr/>
          <p:nvPr/>
        </p:nvSpPr>
        <p:spPr>
          <a:xfrm>
            <a:off x="6191250" y="1685925"/>
            <a:ext cx="2800350" cy="102235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0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10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Electronic flow of cheques images from one bank to another with MICR using Cheque Truncation.</a:t>
            </a:r>
          </a:p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Reduced TAT,</a:t>
            </a:r>
          </a:p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Manual Efforts ~ 50%</a:t>
            </a:r>
          </a:p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Decrease in Cost</a:t>
            </a:r>
          </a:p>
          <a:p>
            <a:pPr algn="ctr"/>
            <a:endParaRPr 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246CA6B3-0C60-534B-B46F-7186CFE15D20}"/>
              </a:ext>
            </a:extLst>
          </p:cNvPr>
          <p:cNvSpPr/>
          <p:nvPr/>
        </p:nvSpPr>
        <p:spPr>
          <a:xfrm>
            <a:off x="5546875" y="3256062"/>
            <a:ext cx="2800350" cy="120798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000" dirty="0">
              <a:solidFill>
                <a:srgbClr val="002060"/>
              </a:solidFill>
            </a:endParaRPr>
          </a:p>
          <a:p>
            <a:endParaRPr lang="en-US" sz="1000" dirty="0">
              <a:solidFill>
                <a:srgbClr val="002060"/>
              </a:solidFill>
            </a:endParaRPr>
          </a:p>
          <a:p>
            <a:endParaRPr lang="en-US" sz="1000" dirty="0">
              <a:solidFill>
                <a:srgbClr val="002060"/>
              </a:solidFill>
            </a:endParaRPr>
          </a:p>
          <a:p>
            <a:r>
              <a:rPr lang="en-US" sz="1000" dirty="0">
                <a:solidFill>
                  <a:srgbClr val="002060"/>
                </a:solidFill>
              </a:rPr>
              <a:t>AI age where data is extracted automatically from cheques images with verification of signature and account details with bank handshakes.</a:t>
            </a:r>
          </a:p>
          <a:p>
            <a:r>
              <a:rPr lang="en-US" sz="1000" dirty="0">
                <a:solidFill>
                  <a:srgbClr val="002060"/>
                </a:solidFill>
              </a:rPr>
              <a:t>TAT in hours rather than days,</a:t>
            </a:r>
          </a:p>
          <a:p>
            <a:r>
              <a:rPr lang="en-US" sz="1000" dirty="0">
                <a:solidFill>
                  <a:srgbClr val="002060"/>
                </a:solidFill>
              </a:rPr>
              <a:t>Manual Efforts ~ 20%</a:t>
            </a:r>
          </a:p>
          <a:p>
            <a:r>
              <a:rPr lang="en-US" sz="1000" dirty="0">
                <a:solidFill>
                  <a:srgbClr val="002060"/>
                </a:solidFill>
              </a:rPr>
              <a:t>Minimal Cost</a:t>
            </a:r>
          </a:p>
          <a:p>
            <a:pPr algn="ctr"/>
            <a:endParaRPr lang="en-US" sz="1000" dirty="0">
              <a:solidFill>
                <a:srgbClr val="002060"/>
              </a:solidFill>
            </a:endParaRPr>
          </a:p>
          <a:p>
            <a:pPr algn="ctr"/>
            <a:endParaRPr lang="en-US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0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Solution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Description of what the Team has tried to build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890" name="Google Shape;890;p44"/>
          <p:cNvGrpSpPr/>
          <p:nvPr/>
        </p:nvGrpSpPr>
        <p:grpSpPr>
          <a:xfrm>
            <a:off x="1517897" y="1537382"/>
            <a:ext cx="2964755" cy="2665372"/>
            <a:chOff x="3778727" y="4460423"/>
            <a:chExt cx="720160" cy="647438"/>
          </a:xfrm>
        </p:grpSpPr>
        <p:sp>
          <p:nvSpPr>
            <p:cNvPr id="891" name="Google Shape;89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MASKING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DB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WEB UPLOAD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EXTRACTION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OPTMIZATION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TRANSLATION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898" name="Google Shape;898;p44"/>
          <p:cNvCxnSpPr/>
          <p:nvPr/>
        </p:nvCxnSpPr>
        <p:spPr>
          <a:xfrm>
            <a:off x="4417162" y="1978841"/>
            <a:ext cx="86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99" name="Google Shape;899;p44"/>
          <p:cNvSpPr txBox="1"/>
          <p:nvPr/>
        </p:nvSpPr>
        <p:spPr>
          <a:xfrm>
            <a:off x="5336163" y="1889926"/>
            <a:ext cx="2483302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web app to upload your cheques – </a:t>
            </a:r>
            <a:r>
              <a:rPr lang="e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Enriched User Experience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4289248" y="2374581"/>
            <a:ext cx="996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1" name="Google Shape;901;p44"/>
          <p:cNvSpPr txBox="1"/>
          <p:nvPr/>
        </p:nvSpPr>
        <p:spPr>
          <a:xfrm>
            <a:off x="5336163" y="2339908"/>
            <a:ext cx="2591702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Whitespace and DPI optimization before uploading and processing cheque –</a:t>
            </a:r>
            <a:r>
              <a:rPr lang="en-I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Bandwidth saving</a:t>
            </a:r>
          </a:p>
        </p:txBody>
      </p:sp>
      <p:cxnSp>
        <p:nvCxnSpPr>
          <p:cNvPr id="902" name="Google Shape;902;p44"/>
          <p:cNvCxnSpPr/>
          <p:nvPr/>
        </p:nvCxnSpPr>
        <p:spPr>
          <a:xfrm>
            <a:off x="4107472" y="2770320"/>
            <a:ext cx="1178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3" name="Google Shape;903;p44"/>
          <p:cNvSpPr txBox="1"/>
          <p:nvPr/>
        </p:nvSpPr>
        <p:spPr>
          <a:xfrm>
            <a:off x="5336116" y="2618365"/>
            <a:ext cx="2644666" cy="46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Extract the Cheque Entitles and </a:t>
            </a:r>
            <a:r>
              <a:rPr lang="en-I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structure response - </a:t>
            </a:r>
            <a:r>
              <a:rPr lang="en-I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Extraction of Information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4" name="Google Shape;904;p44"/>
          <p:cNvCxnSpPr/>
          <p:nvPr/>
        </p:nvCxnSpPr>
        <p:spPr>
          <a:xfrm>
            <a:off x="3952627" y="3166039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5" name="Google Shape;905;p44"/>
          <p:cNvSpPr txBox="1"/>
          <p:nvPr/>
        </p:nvSpPr>
        <p:spPr>
          <a:xfrm>
            <a:off x="5336117" y="3039420"/>
            <a:ext cx="2644666" cy="39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Detecting Language and converting the text to English.</a:t>
            </a:r>
            <a:r>
              <a:rPr lang="e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Translation to ENG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6" name="Google Shape;906;p44"/>
          <p:cNvCxnSpPr/>
          <p:nvPr/>
        </p:nvCxnSpPr>
        <p:spPr>
          <a:xfrm>
            <a:off x="3784307" y="3561779"/>
            <a:ext cx="1501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7" name="Google Shape;907;p44"/>
          <p:cNvSpPr txBox="1"/>
          <p:nvPr/>
        </p:nvSpPr>
        <p:spPr>
          <a:xfrm>
            <a:off x="5339759" y="3459324"/>
            <a:ext cx="2641024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I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10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sking</a:t>
            </a: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sensitive information in the cheque after process completion –</a:t>
            </a:r>
            <a:r>
              <a:rPr lang="e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Masking entities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44"/>
          <p:cNvCxnSpPr/>
          <p:nvPr/>
        </p:nvCxnSpPr>
        <p:spPr>
          <a:xfrm>
            <a:off x="3609269" y="3957498"/>
            <a:ext cx="1669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9" name="Google Shape;909;p44"/>
          <p:cNvSpPr txBox="1"/>
          <p:nvPr/>
        </p:nvSpPr>
        <p:spPr>
          <a:xfrm>
            <a:off x="5336116" y="3833984"/>
            <a:ext cx="2641023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the </a:t>
            </a:r>
            <a:r>
              <a:rPr lang="en" sz="10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</a:t>
            </a:r>
            <a:r>
              <a:rPr lang="en-I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ted results to azure DB and integrate to downstream applications - </a:t>
            </a:r>
            <a:r>
              <a:rPr lang="en" sz="10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Storing</a:t>
            </a:r>
            <a:endParaRPr sz="10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Google Shape;549;p23">
            <a:extLst>
              <a:ext uri="{FF2B5EF4-FFF2-40B4-BE49-F238E27FC236}">
                <a16:creationId xmlns:a16="http://schemas.microsoft.com/office/drawing/2014/main" id="{135BBCD7-835D-504F-9DE7-D417BC993B90}"/>
              </a:ext>
            </a:extLst>
          </p:cNvPr>
          <p:cNvSpPr txBox="1">
            <a:spLocks/>
          </p:cNvSpPr>
          <p:nvPr/>
        </p:nvSpPr>
        <p:spPr>
          <a:xfrm>
            <a:off x="-1168945" y="198982"/>
            <a:ext cx="11118425" cy="89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4800" dirty="0">
                <a:solidFill>
                  <a:srgbClr val="28324A"/>
                </a:solidFill>
              </a:rPr>
              <a:t>THE </a:t>
            </a:r>
            <a:r>
              <a:rPr lang="en-IN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BIG</a:t>
            </a:r>
            <a:r>
              <a:rPr lang="en-IN" sz="4800" dirty="0">
                <a:solidFill>
                  <a:srgbClr val="28324A"/>
                </a:solidFill>
              </a:rPr>
              <a:t> IMPACT. </a:t>
            </a:r>
            <a:endParaRPr lang="en-IN" sz="4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 txBox="1">
            <a:spLocks noGrp="1"/>
          </p:cNvSpPr>
          <p:nvPr>
            <p:ph type="title"/>
          </p:nvPr>
        </p:nvSpPr>
        <p:spPr>
          <a:xfrm>
            <a:off x="944031" y="228557"/>
            <a:ext cx="6996600" cy="920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>
                <a:solidFill>
                  <a:srgbClr val="3C78D8"/>
                </a:solidFill>
              </a:rPr>
              <a:t>PROCESS</a:t>
            </a:r>
            <a:endParaRPr sz="3200" dirty="0"/>
          </a:p>
        </p:txBody>
      </p:sp>
      <p:sp>
        <p:nvSpPr>
          <p:cNvPr id="749" name="Google Shape;749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50" name="Google Shape;750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763" name="Google Shape;763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4" name="Google Shape;764;p39"/>
          <p:cNvSpPr txBox="1"/>
          <p:nvPr/>
        </p:nvSpPr>
        <p:spPr>
          <a:xfrm>
            <a:off x="509617" y="1469591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 document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website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5" name="Google Shape;765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6" name="Google Shape;766;p39"/>
          <p:cNvSpPr txBox="1"/>
          <p:nvPr/>
        </p:nvSpPr>
        <p:spPr>
          <a:xfrm>
            <a:off x="3090995" y="1568452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azure blob storage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7" name="Google Shape;767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8" name="Google Shape;768;p39"/>
          <p:cNvSpPr txBox="1"/>
          <p:nvPr/>
        </p:nvSpPr>
        <p:spPr>
          <a:xfrm>
            <a:off x="2444691" y="321319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cheque </a:t>
            </a:r>
            <a:r>
              <a:rPr lang="e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Cleaning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De-noising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39"/>
          <p:cNvSpPr txBox="1"/>
          <p:nvPr/>
        </p:nvSpPr>
        <p:spPr>
          <a:xfrm>
            <a:off x="4270504" y="14827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Categorize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extracted data into entities- structured and unstructured data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1" name="Google Shape;771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2" name="Google Shape;772;p39"/>
          <p:cNvSpPr txBox="1"/>
          <p:nvPr/>
        </p:nvSpPr>
        <p:spPr>
          <a:xfrm>
            <a:off x="5767291" y="146344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Verify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signature using the signatures stored with cosine similarity using pre-trained VGG16 model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3" name="Google Shape;773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4" name="Google Shape;774;p39"/>
          <p:cNvSpPr txBox="1"/>
          <p:nvPr/>
        </p:nvSpPr>
        <p:spPr>
          <a:xfrm>
            <a:off x="7077855" y="1465727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Mask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Data for identified fields</a:t>
            </a:r>
          </a:p>
        </p:txBody>
      </p:sp>
      <p:cxnSp>
        <p:nvCxnSpPr>
          <p:cNvPr id="775" name="Google Shape;775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6" name="Google Shape;776;p39"/>
          <p:cNvSpPr txBox="1"/>
          <p:nvPr/>
        </p:nvSpPr>
        <p:spPr>
          <a:xfrm>
            <a:off x="1087186" y="344530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Identify </a:t>
            </a:r>
            <a:r>
              <a:rPr lang="en-US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 type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(PDF/Image)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7" name="Google Shape;777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8" name="Google Shape;778;p39"/>
          <p:cNvSpPr txBox="1"/>
          <p:nvPr/>
        </p:nvSpPr>
        <p:spPr>
          <a:xfrm>
            <a:off x="1724699" y="1568312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 for white space and DPI with Qu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ity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preserved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9" name="Google Shape;779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0" name="Google Shape;780;p39"/>
          <p:cNvSpPr txBox="1"/>
          <p:nvPr/>
        </p:nvSpPr>
        <p:spPr>
          <a:xfrm>
            <a:off x="3783266" y="344530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data from Azure form recognizer either using the custom trained ones or a general one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1" name="Google Shape;781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2" name="Google Shape;782;p39"/>
          <p:cNvSpPr txBox="1"/>
          <p:nvPr/>
        </p:nvSpPr>
        <p:spPr>
          <a:xfrm>
            <a:off x="5165540" y="3448559"/>
            <a:ext cx="120350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signature using azure data extracted with a YOLO v5 custom trained model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39"/>
          <p:cNvSpPr txBox="1"/>
          <p:nvPr/>
        </p:nvSpPr>
        <p:spPr>
          <a:xfrm>
            <a:off x="6435431" y="3442568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Translate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text to </a:t>
            </a:r>
            <a:r>
              <a:rPr lang="en-I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nglish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if require by auto-detecting language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5" name="Google Shape;785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6" name="Google Shape;786;p39"/>
          <p:cNvSpPr txBox="1"/>
          <p:nvPr/>
        </p:nvSpPr>
        <p:spPr>
          <a:xfrm>
            <a:off x="7887829" y="3479899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JSON data created to Azure cosmos DB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055377" y="4059250"/>
            <a:ext cx="54686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IN" dirty="0"/>
              <a:t>High-level implementation / Solution diagram</a:t>
            </a: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70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020A1-7C9A-C642-8F2F-3453FDA6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1348308"/>
            <a:ext cx="7594600" cy="36365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4822</TotalTime>
  <Words>1121</Words>
  <Application>Microsoft Macintosh PowerPoint</Application>
  <PresentationFormat>On-screen Show (16:9)</PresentationFormat>
  <Paragraphs>247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Lato</vt:lpstr>
      <vt:lpstr>Source Sans Pro</vt:lpstr>
      <vt:lpstr>Oswald</vt:lpstr>
      <vt:lpstr>Calibri</vt:lpstr>
      <vt:lpstr>Arial</vt:lpstr>
      <vt:lpstr>Quince template</vt:lpstr>
      <vt:lpstr>1_Quince template</vt:lpstr>
      <vt:lpstr>BOB- MICROSOFT AUTOMATED CHEQUE PROCESSING  </vt:lpstr>
      <vt:lpstr>ChequeMate AI vs. TAT The Story</vt:lpstr>
      <vt:lpstr>HELLO!</vt:lpstr>
      <vt:lpstr>The Past! The Present! The Future!</vt:lpstr>
      <vt:lpstr>Description Of Solution</vt:lpstr>
      <vt:lpstr>PowerPoint Presentation</vt:lpstr>
      <vt:lpstr>PROCESS</vt:lpstr>
      <vt:lpstr>Architecture</vt:lpstr>
      <vt:lpstr>PowerPoint Presentation</vt:lpstr>
      <vt:lpstr>A PICTURE IS WORTH A THOUSAND WORDS</vt:lpstr>
      <vt:lpstr>Output</vt:lpstr>
      <vt:lpstr>Demo -Translation</vt:lpstr>
      <vt:lpstr>PowerPoint Presentation</vt:lpstr>
      <vt:lpstr>PowerPoint Presentation</vt:lpstr>
      <vt:lpstr>PowerPoint Presentation</vt:lpstr>
      <vt:lpstr>PowerPoint Presentation</vt:lpstr>
      <vt:lpstr>Demo - Signature</vt:lpstr>
      <vt:lpstr>PowerPoint Presentation</vt:lpstr>
      <vt:lpstr>PowerPoint Presentation</vt:lpstr>
      <vt:lpstr>PowerPoint Presentation</vt:lpstr>
      <vt:lpstr>Summary</vt:lpstr>
      <vt:lpstr>Why the solution should be considered?</vt:lpstr>
      <vt:lpstr>Scaling</vt:lpstr>
      <vt:lpstr>The Solution Can be dockerised and deployed as a HTTP Azure function or a Web App in azure</vt:lpstr>
      <vt:lpstr>Deployment</vt:lpstr>
      <vt:lpstr>The Solution Can be dockerised and deployed in any hosting</vt:lpstr>
      <vt:lpstr>Tech Stack</vt:lpstr>
      <vt:lpstr>TECH STACK ANALYSIS</vt:lpstr>
      <vt:lpstr>Algorithms</vt:lpstr>
      <vt:lpstr>USED Algorithms</vt:lpstr>
      <vt:lpstr>Building Efforts </vt:lpstr>
      <vt:lpstr>GANTT CHART</vt:lpstr>
      <vt:lpstr>Hard Questions &amp; Post Hackthon</vt:lpstr>
      <vt:lpstr>SWOT ANALYSIS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SBI - Image Document Optimization</dc:title>
  <cp:lastModifiedBy>Sourabh Janghel</cp:lastModifiedBy>
  <cp:revision>122</cp:revision>
  <dcterms:modified xsi:type="dcterms:W3CDTF">2022-11-25T03:21:42Z</dcterms:modified>
</cp:coreProperties>
</file>